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</p:sldIdLst>
  <p:sldSz cx="12192000" cy="6858000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A87E864-441C-47E4-B214-D76E18AC43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ED84F53-BF50-4957-8B34-86274CC0C6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BF0556A-645A-4901-858A-6B87087C10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1CBB4-0AFE-4F68-9688-D66A4DB07531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7C4789F-406F-4570-91EA-250A5905A9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B4A5A73-983B-4D99-B3EE-7B8FC33F95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2638C-28F2-48EC-960F-C167F18E7A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15623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9D3B5C2-9522-47C6-A639-7107748379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EF0B4E6-D502-476F-8077-73055A263D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88D79A7-3422-4A49-B241-51745CCE7C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1CBB4-0AFE-4F68-9688-D66A4DB07531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B732B9D-4CB0-4F3C-B1D1-18D8EF735E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FAAD156-3F2F-4BCD-8AF9-5D1EBECAF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2638C-28F2-48EC-960F-C167F18E7A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8570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39EED2E3-7921-4E48-A2DD-3BD0189F31B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FE63A53-3618-440B-994F-9F0564A27E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4F3A62B-F8F6-418C-AE2B-72B2E265A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1CBB4-0AFE-4F68-9688-D66A4DB07531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5466145-1205-4B59-BA65-766E77EA1E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58FEB12-57D2-424F-B0F3-2E321C5162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2638C-28F2-48EC-960F-C167F18E7A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2680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116BC9C-60E8-4831-871D-BFAF95A43A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CB0D57D-7961-4899-BDCA-50715D5529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818460D-555E-41EE-832F-5F67B9F34D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1CBB4-0AFE-4F68-9688-D66A4DB07531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FA7B27-BA49-4ACB-AB7F-05128497E3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8FE0AE3-D8FB-4E46-A507-2F5A98D6A1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2638C-28F2-48EC-960F-C167F18E7A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002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44DE37B-389A-4EAF-92C3-2BBEBAF9A8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545A079-F444-4DBC-A2D5-1B9B169D57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F208FD4-92C6-4FB5-A719-FB1E73CA2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1CBB4-0AFE-4F68-9688-D66A4DB07531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FE5A3F4-7FE7-4E46-A794-571EA826A6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630D7D5-57C1-4450-9A4E-1EE23FCE8C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2638C-28F2-48EC-960F-C167F18E7A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2319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152279A-7ABB-49BA-9163-95A22EFB9C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200DD84-9A76-425A-A72D-C8C24119CE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2EFAD06-FFEE-415B-AFF3-BBADE156C8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13C4C03-9035-477E-A65A-15F1FD4874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1CBB4-0AFE-4F68-9688-D66A4DB07531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A2173C0-933B-499D-B4E5-B43309753E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8ACF146-3808-4B30-A451-5FB958E973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2638C-28F2-48EC-960F-C167F18E7A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6908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13BA241-D9CC-4176-B099-A8E64041A5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42E18D3-D614-4FEF-999A-92B13023EB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D305BA8-DA24-456A-AB77-DADEC64B6F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CA8A58F3-459B-4BDB-AF24-3E2CCCCF7B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CFD813CD-2165-48C8-8CCE-A07F0DDD7A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EA7F58EF-6908-4744-A245-13B2FAA0AC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1CBB4-0AFE-4F68-9688-D66A4DB07531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B12BDBA5-B5AB-4C90-8049-CCC3EDE9F9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60382F22-0297-4D0D-85A5-8160C8160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2638C-28F2-48EC-960F-C167F18E7A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8190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D1F2C0C-15B6-4DAE-9B1A-34526F9881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9ADA4C9C-3283-4272-8227-7F582BFFA0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1CBB4-0AFE-4F68-9688-D66A4DB07531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13BBFF5-B228-4B6B-BC05-3BEF3EFCFC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9F52E1AC-B1EE-4615-9EEE-F25415B2CA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2638C-28F2-48EC-960F-C167F18E7A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14924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C6256B18-0B7C-4C11-BB1E-CBF2F9AE03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1CBB4-0AFE-4F68-9688-D66A4DB07531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15AF5416-260B-4FCD-8E3F-E7EAAEB51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2457A11-D16E-4481-B43C-802235A0A2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2638C-28F2-48EC-960F-C167F18E7A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8485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1B3C779-C20F-4FBA-AA1C-F9C458D2E1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691FA0F-A990-46DB-AD56-B0BD7313B6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1DBB940-FCC3-4E3E-82D1-6F4CE295B8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61E3160-C503-42E5-A287-7DCFAC386A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1CBB4-0AFE-4F68-9688-D66A4DB07531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D051822-4F19-4BA3-A7F3-35D74D7D11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9900456-8DC6-4FA6-8EB9-DDE180310B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2638C-28F2-48EC-960F-C167F18E7A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6439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CDB2321-E3B0-4700-9724-D0751D7847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0D8AE93A-D7EB-42E9-95AF-A0F6E2AE4E8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8E37819-5D51-4B73-92FF-C705CFA4FC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2070254-28DC-437C-94F1-CE58AAF528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1CBB4-0AFE-4F68-9688-D66A4DB07531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D68EE31-C8DA-4790-82D2-04F62D512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804711B-6587-4352-8611-DCD9A15FD0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2638C-28F2-48EC-960F-C167F18E7A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10425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5CD01381-B7A6-4E0C-A600-FF25C3CB6F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1C37C58-3126-4A51-BAFD-8E51C7FC8C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45B5472-CC9B-450B-9E1C-192E6AAEED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F1CBB4-0AFE-4F68-9688-D66A4DB07531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848FE43-2B57-401F-BF69-4B09B04998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3FC115C-2668-4FBE-A704-B6631165D7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D2638C-28F2-48EC-960F-C167F18E7A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51814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388C46A-D942-E27E-4C42-6E2A08A618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4461"/>
            <a:ext cx="12192000" cy="1325563"/>
          </a:xfrm>
        </p:spPr>
        <p:txBody>
          <a:bodyPr>
            <a:normAutofit/>
          </a:bodyPr>
          <a:lstStyle/>
          <a:p>
            <a:pPr algn="ctr"/>
            <a:r>
              <a:rPr kumimoji="1" lang="ja-JP" altLang="en-US" sz="3200" b="1" dirty="0"/>
              <a:t>院外処方箋の疑義照会簡素化プロトコル運用フロー</a:t>
            </a:r>
          </a:p>
        </p:txBody>
      </p:sp>
      <p:sp>
        <p:nvSpPr>
          <p:cNvPr id="4" name="矢印: 左右 3">
            <a:extLst>
              <a:ext uri="{FF2B5EF4-FFF2-40B4-BE49-F238E27FC236}">
                <a16:creationId xmlns:a16="http://schemas.microsoft.com/office/drawing/2014/main" id="{021D19BD-C7F8-9134-EC2A-83BE782BCE0F}"/>
              </a:ext>
            </a:extLst>
          </p:cNvPr>
          <p:cNvSpPr/>
          <p:nvPr/>
        </p:nvSpPr>
        <p:spPr>
          <a:xfrm>
            <a:off x="3897514" y="1157754"/>
            <a:ext cx="3066109" cy="880197"/>
          </a:xfrm>
          <a:prstGeom prst="leftRightArrow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合意書を交わす</a:t>
            </a:r>
          </a:p>
        </p:txBody>
      </p:sp>
      <p:sp>
        <p:nvSpPr>
          <p:cNvPr id="5" name="四角形: 角を丸くする 4">
            <a:extLst>
              <a:ext uri="{FF2B5EF4-FFF2-40B4-BE49-F238E27FC236}">
                <a16:creationId xmlns:a16="http://schemas.microsoft.com/office/drawing/2014/main" id="{5AC1EA89-59F2-576D-C5C8-51BF13BFCA51}"/>
              </a:ext>
            </a:extLst>
          </p:cNvPr>
          <p:cNvSpPr/>
          <p:nvPr/>
        </p:nvSpPr>
        <p:spPr>
          <a:xfrm>
            <a:off x="7760580" y="1238892"/>
            <a:ext cx="1776846" cy="592282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>
                <a:solidFill>
                  <a:schemeClr val="tx1"/>
                </a:solidFill>
              </a:rPr>
              <a:t>薬局</a:t>
            </a:r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33366ACB-C7A0-B92A-AA8C-D6C062C7A52D}"/>
              </a:ext>
            </a:extLst>
          </p:cNvPr>
          <p:cNvSpPr/>
          <p:nvPr/>
        </p:nvSpPr>
        <p:spPr>
          <a:xfrm>
            <a:off x="1496670" y="1301712"/>
            <a:ext cx="1776846" cy="592282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800" dirty="0">
                <a:solidFill>
                  <a:schemeClr val="tx1"/>
                </a:solidFill>
              </a:rPr>
              <a:t>病院</a:t>
            </a:r>
            <a:endParaRPr kumimoji="1" lang="ja-JP" altLang="en-US" sz="2800" dirty="0">
              <a:solidFill>
                <a:schemeClr val="tx1"/>
              </a:solidFill>
            </a:endParaRPr>
          </a:p>
        </p:txBody>
      </p: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18687DB5-B791-CFB6-90F9-C556F051AC43}"/>
              </a:ext>
            </a:extLst>
          </p:cNvPr>
          <p:cNvSpPr/>
          <p:nvPr/>
        </p:nvSpPr>
        <p:spPr>
          <a:xfrm>
            <a:off x="6680001" y="2133464"/>
            <a:ext cx="4171950" cy="467591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000" dirty="0">
                <a:solidFill>
                  <a:schemeClr val="tx1"/>
                </a:solidFill>
              </a:rPr>
              <a:t>患者より院外処方箋を受け取る</a:t>
            </a:r>
            <a:endParaRPr kumimoji="1" lang="ja-JP" altLang="en-US" sz="2000" dirty="0">
              <a:solidFill>
                <a:schemeClr val="tx1"/>
              </a:solidFill>
            </a:endParaRPr>
          </a:p>
        </p:txBody>
      </p:sp>
      <p:sp>
        <p:nvSpPr>
          <p:cNvPr id="3" name="矢印: 下 2">
            <a:extLst>
              <a:ext uri="{FF2B5EF4-FFF2-40B4-BE49-F238E27FC236}">
                <a16:creationId xmlns:a16="http://schemas.microsoft.com/office/drawing/2014/main" id="{0575EC1A-AF1E-0D62-F3A7-4F90D3F936B9}"/>
              </a:ext>
            </a:extLst>
          </p:cNvPr>
          <p:cNvSpPr/>
          <p:nvPr/>
        </p:nvSpPr>
        <p:spPr>
          <a:xfrm>
            <a:off x="8487944" y="2676115"/>
            <a:ext cx="322118" cy="467591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845D2078-326D-61DB-CB2D-204038172877}"/>
              </a:ext>
            </a:extLst>
          </p:cNvPr>
          <p:cNvSpPr/>
          <p:nvPr/>
        </p:nvSpPr>
        <p:spPr>
          <a:xfrm>
            <a:off x="7008105" y="3211745"/>
            <a:ext cx="3281796" cy="810174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000" dirty="0">
                <a:solidFill>
                  <a:schemeClr val="tx1"/>
                </a:solidFill>
              </a:rPr>
              <a:t>処方監査をし</a:t>
            </a:r>
            <a:endParaRPr lang="en-US" altLang="ja-JP" sz="2000" dirty="0">
              <a:solidFill>
                <a:schemeClr val="tx1"/>
              </a:solidFill>
            </a:endParaRPr>
          </a:p>
          <a:p>
            <a:pPr algn="ctr"/>
            <a:r>
              <a:rPr lang="ja-JP" altLang="en-US" sz="2000" dirty="0">
                <a:solidFill>
                  <a:schemeClr val="tx1"/>
                </a:solidFill>
              </a:rPr>
              <a:t>疑義照会が必要な場合</a:t>
            </a:r>
            <a:endParaRPr kumimoji="1" lang="ja-JP" altLang="en-US" sz="2000" dirty="0">
              <a:solidFill>
                <a:schemeClr val="tx1"/>
              </a:solidFill>
            </a:endParaRPr>
          </a:p>
        </p:txBody>
      </p:sp>
      <p:sp>
        <p:nvSpPr>
          <p:cNvPr id="9" name="矢印: 下 8">
            <a:extLst>
              <a:ext uri="{FF2B5EF4-FFF2-40B4-BE49-F238E27FC236}">
                <a16:creationId xmlns:a16="http://schemas.microsoft.com/office/drawing/2014/main" id="{67A1DE84-D613-D1C9-9DF7-8D4C6367B874}"/>
              </a:ext>
            </a:extLst>
          </p:cNvPr>
          <p:cNvSpPr/>
          <p:nvPr/>
        </p:nvSpPr>
        <p:spPr>
          <a:xfrm rot="1981131">
            <a:off x="7341555" y="4132176"/>
            <a:ext cx="322118" cy="467591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F5563D96-FF74-2834-9635-251C6541E493}"/>
              </a:ext>
            </a:extLst>
          </p:cNvPr>
          <p:cNvSpPr/>
          <p:nvPr/>
        </p:nvSpPr>
        <p:spPr>
          <a:xfrm>
            <a:off x="5443482" y="4662069"/>
            <a:ext cx="3129246" cy="567599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000" dirty="0">
                <a:solidFill>
                  <a:schemeClr val="tx1"/>
                </a:solidFill>
              </a:rPr>
              <a:t>プロトコルに沿った内容</a:t>
            </a:r>
            <a:endParaRPr kumimoji="1" lang="ja-JP" altLang="en-US" sz="2000" dirty="0">
              <a:solidFill>
                <a:schemeClr val="tx1"/>
              </a:solidFill>
            </a:endParaRPr>
          </a:p>
        </p:txBody>
      </p:sp>
      <p:sp>
        <p:nvSpPr>
          <p:cNvPr id="11" name="四角形: 角を丸くする 10">
            <a:extLst>
              <a:ext uri="{FF2B5EF4-FFF2-40B4-BE49-F238E27FC236}">
                <a16:creationId xmlns:a16="http://schemas.microsoft.com/office/drawing/2014/main" id="{64EA6E02-37F9-395F-FA48-448D85CC9442}"/>
              </a:ext>
            </a:extLst>
          </p:cNvPr>
          <p:cNvSpPr/>
          <p:nvPr/>
        </p:nvSpPr>
        <p:spPr>
          <a:xfrm>
            <a:off x="8864690" y="4692683"/>
            <a:ext cx="2950868" cy="567599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000" dirty="0">
                <a:solidFill>
                  <a:schemeClr val="tx1"/>
                </a:solidFill>
              </a:rPr>
              <a:t>プロトコルにない内容</a:t>
            </a:r>
            <a:endParaRPr kumimoji="1" lang="ja-JP" altLang="en-US" sz="2000" dirty="0">
              <a:solidFill>
                <a:schemeClr val="tx1"/>
              </a:solidFill>
            </a:endParaRPr>
          </a:p>
        </p:txBody>
      </p:sp>
      <p:sp>
        <p:nvSpPr>
          <p:cNvPr id="12" name="矢印: 下 11">
            <a:extLst>
              <a:ext uri="{FF2B5EF4-FFF2-40B4-BE49-F238E27FC236}">
                <a16:creationId xmlns:a16="http://schemas.microsoft.com/office/drawing/2014/main" id="{B0C0826B-0579-FEDB-B544-A0FF7ADB47AB}"/>
              </a:ext>
            </a:extLst>
          </p:cNvPr>
          <p:cNvSpPr/>
          <p:nvPr/>
        </p:nvSpPr>
        <p:spPr>
          <a:xfrm rot="19614480">
            <a:off x="9755423" y="4108198"/>
            <a:ext cx="322118" cy="467591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矢印: 下 12">
            <a:extLst>
              <a:ext uri="{FF2B5EF4-FFF2-40B4-BE49-F238E27FC236}">
                <a16:creationId xmlns:a16="http://schemas.microsoft.com/office/drawing/2014/main" id="{BAD1CB19-199F-0BBA-FA90-51D0450F548C}"/>
              </a:ext>
            </a:extLst>
          </p:cNvPr>
          <p:cNvSpPr/>
          <p:nvPr/>
        </p:nvSpPr>
        <p:spPr>
          <a:xfrm>
            <a:off x="6834133" y="5371690"/>
            <a:ext cx="322118" cy="467591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696B3226-A960-6C7F-7FD1-CC42818FF272}"/>
              </a:ext>
            </a:extLst>
          </p:cNvPr>
          <p:cNvSpPr/>
          <p:nvPr/>
        </p:nvSpPr>
        <p:spPr>
          <a:xfrm>
            <a:off x="5430569" y="5880527"/>
            <a:ext cx="3129246" cy="796047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000" dirty="0">
                <a:solidFill>
                  <a:schemeClr val="tx1"/>
                </a:solidFill>
              </a:rPr>
              <a:t>変更調剤し、</a:t>
            </a:r>
            <a:endParaRPr lang="en-US" altLang="ja-JP" sz="2000" dirty="0">
              <a:solidFill>
                <a:schemeClr val="tx1"/>
              </a:solidFill>
            </a:endParaRPr>
          </a:p>
          <a:p>
            <a:pPr algn="ctr"/>
            <a:r>
              <a:rPr lang="ja-JP" altLang="en-US" sz="2000" dirty="0">
                <a:solidFill>
                  <a:schemeClr val="tx1"/>
                </a:solidFill>
              </a:rPr>
              <a:t>報告書を病院へ</a:t>
            </a:r>
            <a:r>
              <a:rPr lang="en-US" altLang="ja-JP" sz="2000" dirty="0">
                <a:solidFill>
                  <a:schemeClr val="tx1"/>
                </a:solidFill>
              </a:rPr>
              <a:t>FAX</a:t>
            </a:r>
            <a:r>
              <a:rPr lang="ja-JP" altLang="en-US" sz="2000" dirty="0">
                <a:solidFill>
                  <a:schemeClr val="tx1"/>
                </a:solidFill>
              </a:rPr>
              <a:t>する</a:t>
            </a:r>
            <a:endParaRPr kumimoji="1" lang="ja-JP" altLang="en-US" sz="2000" dirty="0">
              <a:solidFill>
                <a:schemeClr val="tx1"/>
              </a:solidFill>
            </a:endParaRPr>
          </a:p>
        </p:txBody>
      </p:sp>
      <p:sp>
        <p:nvSpPr>
          <p:cNvPr id="15" name="四角形: 角を丸くする 14">
            <a:extLst>
              <a:ext uri="{FF2B5EF4-FFF2-40B4-BE49-F238E27FC236}">
                <a16:creationId xmlns:a16="http://schemas.microsoft.com/office/drawing/2014/main" id="{1AEA676F-F703-FCAC-AEA5-149179A689BC}"/>
              </a:ext>
            </a:extLst>
          </p:cNvPr>
          <p:cNvSpPr/>
          <p:nvPr/>
        </p:nvSpPr>
        <p:spPr>
          <a:xfrm>
            <a:off x="8699226" y="5890507"/>
            <a:ext cx="3323434" cy="810173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000" dirty="0">
                <a:solidFill>
                  <a:schemeClr val="tx1"/>
                </a:solidFill>
              </a:rPr>
              <a:t>従来通り疑義照会し、</a:t>
            </a:r>
            <a:endParaRPr lang="en-US" altLang="ja-JP" sz="2000" dirty="0">
              <a:solidFill>
                <a:schemeClr val="tx1"/>
              </a:solidFill>
            </a:endParaRPr>
          </a:p>
          <a:p>
            <a:pPr algn="ctr"/>
            <a:r>
              <a:rPr lang="ja-JP" altLang="en-US" sz="2000" dirty="0">
                <a:solidFill>
                  <a:schemeClr val="tx1"/>
                </a:solidFill>
              </a:rPr>
              <a:t>その内容を病院へ</a:t>
            </a:r>
            <a:r>
              <a:rPr lang="en-US" altLang="ja-JP" sz="2000" dirty="0">
                <a:solidFill>
                  <a:schemeClr val="tx1"/>
                </a:solidFill>
              </a:rPr>
              <a:t>FAX</a:t>
            </a:r>
            <a:r>
              <a:rPr lang="ja-JP" altLang="en-US" sz="2000" dirty="0">
                <a:solidFill>
                  <a:schemeClr val="tx1"/>
                </a:solidFill>
              </a:rPr>
              <a:t>する</a:t>
            </a:r>
            <a:endParaRPr kumimoji="1" lang="ja-JP" altLang="en-US" sz="2000" dirty="0">
              <a:solidFill>
                <a:schemeClr val="tx1"/>
              </a:solidFill>
            </a:endParaRPr>
          </a:p>
        </p:txBody>
      </p:sp>
      <p:sp>
        <p:nvSpPr>
          <p:cNvPr id="16" name="矢印: 下 15">
            <a:extLst>
              <a:ext uri="{FF2B5EF4-FFF2-40B4-BE49-F238E27FC236}">
                <a16:creationId xmlns:a16="http://schemas.microsoft.com/office/drawing/2014/main" id="{7BB5EFC8-54B5-221C-D24F-F676881578C0}"/>
              </a:ext>
            </a:extLst>
          </p:cNvPr>
          <p:cNvSpPr/>
          <p:nvPr/>
        </p:nvSpPr>
        <p:spPr>
          <a:xfrm>
            <a:off x="10179065" y="5396622"/>
            <a:ext cx="322118" cy="467591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矢印: 下 17">
            <a:extLst>
              <a:ext uri="{FF2B5EF4-FFF2-40B4-BE49-F238E27FC236}">
                <a16:creationId xmlns:a16="http://schemas.microsoft.com/office/drawing/2014/main" id="{3B2F4269-EDE9-F91B-9D38-8A1D29D5EEDF}"/>
              </a:ext>
            </a:extLst>
          </p:cNvPr>
          <p:cNvSpPr/>
          <p:nvPr/>
        </p:nvSpPr>
        <p:spPr>
          <a:xfrm rot="10800000">
            <a:off x="2062974" y="3553690"/>
            <a:ext cx="357693" cy="2763981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C2A0C936-D682-799B-D17B-39BC034919C4}"/>
              </a:ext>
            </a:extLst>
          </p:cNvPr>
          <p:cNvSpPr/>
          <p:nvPr/>
        </p:nvSpPr>
        <p:spPr>
          <a:xfrm>
            <a:off x="2333138" y="6138272"/>
            <a:ext cx="2753591" cy="17664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四角形: 角を丸くする 19">
            <a:extLst>
              <a:ext uri="{FF2B5EF4-FFF2-40B4-BE49-F238E27FC236}">
                <a16:creationId xmlns:a16="http://schemas.microsoft.com/office/drawing/2014/main" id="{D00D909E-6F63-81AD-69A1-0E74FD88C596}"/>
              </a:ext>
            </a:extLst>
          </p:cNvPr>
          <p:cNvSpPr/>
          <p:nvPr/>
        </p:nvSpPr>
        <p:spPr>
          <a:xfrm>
            <a:off x="768515" y="2676115"/>
            <a:ext cx="3129246" cy="796047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dirty="0">
                <a:solidFill>
                  <a:schemeClr val="tx1"/>
                </a:solidFill>
              </a:rPr>
              <a:t>受け取った</a:t>
            </a:r>
            <a:r>
              <a:rPr kumimoji="1" lang="en-US" altLang="ja-JP" sz="2000" dirty="0">
                <a:solidFill>
                  <a:schemeClr val="tx1"/>
                </a:solidFill>
              </a:rPr>
              <a:t>FAX</a:t>
            </a:r>
            <a:r>
              <a:rPr kumimoji="1" lang="ja-JP" altLang="en-US" sz="2000" dirty="0">
                <a:solidFill>
                  <a:schemeClr val="tx1"/>
                </a:solidFill>
              </a:rPr>
              <a:t>を確認後電子カルテにスキャン</a:t>
            </a: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100BC9A2-8DEC-42E8-9CB2-CE1A7DD5CB30}"/>
              </a:ext>
            </a:extLst>
          </p:cNvPr>
          <p:cNvSpPr/>
          <p:nvPr/>
        </p:nvSpPr>
        <p:spPr>
          <a:xfrm>
            <a:off x="1261533" y="344320"/>
            <a:ext cx="9592733" cy="59228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74311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69</Words>
  <Application>Microsoft Office PowerPoint</Application>
  <PresentationFormat>ワイド画面</PresentationFormat>
  <Paragraphs>14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院外処方箋の疑義照会簡素化プロトコル運用フロー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運用方法</dc:title>
  <dc:creator>NphocdUsr</dc:creator>
  <cp:lastModifiedBy>NphocdUsr</cp:lastModifiedBy>
  <cp:revision>3</cp:revision>
  <cp:lastPrinted>2026-01-29T06:35:57Z</cp:lastPrinted>
  <dcterms:created xsi:type="dcterms:W3CDTF">2026-01-09T06:14:06Z</dcterms:created>
  <dcterms:modified xsi:type="dcterms:W3CDTF">2026-03-19T08:50:35Z</dcterms:modified>
</cp:coreProperties>
</file>